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æ·±è²æ ·å¼ 1 - å¼ºè°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C3C2611-4C71-4FC5-86AE-919BDF0F9419}" styleName="">
    <a:wholeTbl>
      <a:tcTxStyle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4A7EBB"/>
              </a:solidFill>
              <a:prstDash val="solid"/>
              <a:round/>
            </a:ln>
          </a:left>
          <a:right>
            <a:ln w="9525" cap="flat">
              <a:solidFill>
                <a:srgbClr val="4A7EBB"/>
              </a:solidFill>
              <a:prstDash val="solid"/>
              <a:round/>
            </a:ln>
          </a:right>
          <a:top>
            <a:ln w="9525" cap="flat">
              <a:solidFill>
                <a:srgbClr val="4A7EBB"/>
              </a:solidFill>
              <a:prstDash val="solid"/>
              <a:round/>
            </a:ln>
          </a:top>
          <a:bottom>
            <a:ln w="9525" cap="flat">
              <a:solidFill>
                <a:srgbClr val="4A7EBB"/>
              </a:solidFill>
              <a:prstDash val="solid"/>
              <a:round/>
            </a:ln>
          </a:bottom>
          <a:insideH>
            <a:ln w="9525" cap="flat">
              <a:solidFill>
                <a:srgbClr val="4A7EBB"/>
              </a:solidFill>
              <a:prstDash val="solid"/>
              <a:round/>
            </a:ln>
          </a:insideH>
          <a:insideV>
            <a:ln w="9525" cap="flat">
              <a:solidFill>
                <a:srgbClr val="4A7EBB"/>
              </a:solidFill>
              <a:prstDash val="solid"/>
              <a:round/>
            </a:ln>
          </a:insideV>
        </a:tcBdr>
        <a:fill>
          <a:solidFill>
            <a:schemeClr val="accent1">
              <a:alpha val="4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4A7EBB"/>
              </a:solidFill>
              <a:prstDash val="solid"/>
              <a:round/>
            </a:ln>
          </a:left>
          <a:right>
            <a:ln w="25400" cap="flat">
              <a:solidFill>
                <a:schemeClr val="accent1"/>
              </a:solidFill>
              <a:prstDash val="solid"/>
              <a:round/>
            </a:ln>
          </a:right>
          <a:top>
            <a:ln w="9525" cap="flat">
              <a:solidFill>
                <a:srgbClr val="4A7EBB"/>
              </a:solidFill>
              <a:prstDash val="solid"/>
              <a:round/>
            </a:ln>
          </a:top>
          <a:bottom>
            <a:ln w="9525" cap="flat">
              <a:solidFill>
                <a:srgbClr val="4A7EBB"/>
              </a:solidFill>
              <a:prstDash val="solid"/>
              <a:round/>
            </a:ln>
          </a:bottom>
          <a:insideH>
            <a:ln w="9525" cap="flat">
              <a:solidFill>
                <a:srgbClr val="4A7EBB"/>
              </a:solidFill>
              <a:prstDash val="solid"/>
              <a:round/>
            </a:ln>
          </a:insideH>
          <a:insideV>
            <a:ln w="9525" cap="flat">
              <a:solidFill>
                <a:srgbClr val="4A7EBB"/>
              </a:solidFill>
              <a:prstDash val="solid"/>
              <a:round/>
            </a:ln>
          </a:insideV>
        </a:tcBdr>
        <a:fill>
          <a:solidFill>
            <a:schemeClr val="accent1">
              <a:alpha val="40000"/>
            </a:schemeClr>
          </a:solidFill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/>
              </a:solidFill>
              <a:prstDash val="solid"/>
              <a:round/>
            </a:ln>
          </a:top>
          <a:bottom>
            <a:ln w="254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9525" cap="flat">
              <a:solidFill>
                <a:srgbClr val="4A7EBB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96" name="Shape 9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run back-to-back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：</a:t>
            </a:r>
            <a:r>
              <a:t>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多变种测试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Procurement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：采购，获得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文本"/>
          <p:cNvSpPr txBox="1"/>
          <p:nvPr>
            <p:ph type="title" hasCustomPrompt="1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14" name="正文级别 1…"/>
          <p:cNvSpPr txBox="1"/>
          <p:nvPr>
            <p:ph type="body" sz="quarter" idx="1" hasCustomPrompt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algn="ctr">
              <a:buFontTx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432" y="287212"/>
            <a:ext cx="923796" cy="1143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3" name="Straight Connector 8"/>
          <p:cNvSpPr/>
          <p:nvPr/>
        </p:nvSpPr>
        <p:spPr>
          <a:xfrm>
            <a:off x="457199" y="1419226"/>
            <a:ext cx="7305806" cy="1588"/>
          </a:xfrm>
          <a:prstGeom prst="line">
            <a:avLst/>
          </a:prstGeom>
          <a:ln w="25400">
            <a:solidFill>
              <a:srgbClr val="40404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24" name="标题文本"/>
          <p:cNvSpPr txBox="1"/>
          <p:nvPr>
            <p:ph type="title" hasCustomPrompt="1"/>
          </p:nvPr>
        </p:nvSpPr>
        <p:spPr>
          <a:xfrm>
            <a:off x="457200" y="274638"/>
            <a:ext cx="7293233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25" name="正文级别 1…"/>
          <p:cNvSpPr txBox="1"/>
          <p:nvPr>
            <p:ph type="body" idx="1" hasCustomPrompt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800100" indent="-342900">
              <a:spcBef>
                <a:spcPts val="600"/>
              </a:spcBef>
              <a:buSzPct val="100000"/>
              <a:buFontTx/>
              <a:buChar char="▪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2pPr>
            <a:lvl3pPr>
              <a:spcBef>
                <a:spcPts val="600"/>
              </a:spcBef>
              <a:buFontTx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76400" indent="-304800">
              <a:spcBef>
                <a:spcPts val="600"/>
              </a:spcBef>
              <a:buFontTx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33600" indent="-304800">
              <a:spcBef>
                <a:spcPts val="600"/>
              </a:spcBef>
              <a:buFontTx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文本"/>
          <p:cNvSpPr txBox="1"/>
          <p:nvPr>
            <p:ph type="title" hasCustomPrompt="1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000" cap="all"/>
            </a:lvl1pPr>
          </a:lstStyle>
          <a:p>
            <a:r>
              <a:t>标题文本</a:t>
            </a:r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>
              <a:spcBef>
                <a:spcPts val="400"/>
              </a:spcBef>
              <a:buFontTx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文本"/>
          <p:cNvSpPr txBox="1"/>
          <p:nvPr>
            <p:ph type="title" hasCustomPrompt="1"/>
          </p:nvPr>
        </p:nvSpPr>
        <p:spPr>
          <a:xfrm>
            <a:off x="457200" y="274638"/>
            <a:ext cx="7293233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43" name="正文级别 1…"/>
          <p:cNvSpPr txBox="1"/>
          <p:nvPr>
            <p:ph type="body" sz="half" idx="1" hasCustomPrompt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defRPr sz="2800"/>
            </a:lvl1pPr>
            <a:lvl2pPr>
              <a:spcBef>
                <a:spcPts val="600"/>
              </a:spcBef>
              <a:defRPr sz="2800"/>
            </a:lvl2pPr>
            <a:lvl3pPr marL="1234440" indent="-320040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标题文本"/>
          <p:cNvSpPr txBox="1"/>
          <p:nvPr>
            <p:ph type="title" hasCustomPrompt="1"/>
          </p:nvPr>
        </p:nvSpPr>
        <p:spPr>
          <a:xfrm>
            <a:off x="457200" y="274638"/>
            <a:ext cx="7293233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52" name="正文级别 1…"/>
          <p:cNvSpPr txBox="1"/>
          <p:nvPr>
            <p:ph type="body" sz="quarter" idx="1" hasCustomPrompt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1pPr>
            <a:lvl2pPr>
              <a:spcBef>
                <a:spcPts val="500"/>
              </a:spcBef>
              <a:buFontTx/>
              <a:defRPr sz="2400" b="1">
                <a:latin typeface="+mj-lt"/>
                <a:ea typeface="+mj-ea"/>
                <a:cs typeface="+mj-cs"/>
                <a:sym typeface="Helvetica"/>
              </a:defRPr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3" name="Text Placeholder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5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标题文本"/>
          <p:cNvSpPr txBox="1"/>
          <p:nvPr>
            <p:ph type="title" hasCustomPrompt="1"/>
          </p:nvPr>
        </p:nvSpPr>
        <p:spPr>
          <a:xfrm>
            <a:off x="457200" y="274638"/>
            <a:ext cx="7293233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6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标题文本"/>
          <p:cNvSpPr txBox="1"/>
          <p:nvPr>
            <p:ph type="title" hasCustomPrompt="1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t>标题文本</a:t>
            </a:r>
          </a:p>
        </p:txBody>
      </p:sp>
      <p:sp>
        <p:nvSpPr>
          <p:cNvPr id="77" name="正文级别 1…"/>
          <p:cNvSpPr txBox="1"/>
          <p:nvPr>
            <p:ph type="body" idx="1" hasCustomPrompt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8" name="Text Placeholder 3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标题文本"/>
          <p:cNvSpPr txBox="1"/>
          <p:nvPr>
            <p:ph type="title" hasCustomPrompt="1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t>标题文本</a:t>
            </a:r>
          </a:p>
        </p:txBody>
      </p:sp>
      <p:sp>
        <p:nvSpPr>
          <p:cNvPr id="87" name="Picture Placeholder 2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88" name="正文级别 1…"/>
          <p:cNvSpPr txBox="1"/>
          <p:nvPr>
            <p:ph type="body" sz="quarter" idx="1" hasCustomPrompt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>
              <a:spcBef>
                <a:spcPts val="300"/>
              </a:spcBef>
              <a:buFontTx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50432" y="287212"/>
            <a:ext cx="923796" cy="1143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Straight Connector 8"/>
          <p:cNvSpPr/>
          <p:nvPr/>
        </p:nvSpPr>
        <p:spPr>
          <a:xfrm>
            <a:off x="457199" y="1419226"/>
            <a:ext cx="7305806" cy="1588"/>
          </a:xfrm>
          <a:prstGeom prst="line">
            <a:avLst/>
          </a:prstGeom>
          <a:ln w="25400">
            <a:solidFill>
              <a:srgbClr val="40404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/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  <p:sp>
        <p:nvSpPr>
          <p:cNvPr id="5" name="标题文本"/>
          <p:cNvSpPr txBox="1"/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6" name="正文级别 1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 typeface="Arial"/>
        <a:buNone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0.m4a"/><Relationship Id="rId2" Type="http://schemas.openxmlformats.org/officeDocument/2006/relationships/audio" Target="../media/media10.m4a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4.m4a"/><Relationship Id="rId2" Type="http://schemas.openxmlformats.org/officeDocument/2006/relationships/audio" Target="../media/media14.m4a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8.m4a"/><Relationship Id="rId2" Type="http://schemas.openxmlformats.org/officeDocument/2006/relationships/audio" Target="../media/media18.m4a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21.m4a"/><Relationship Id="rId2" Type="http://schemas.openxmlformats.org/officeDocument/2006/relationships/audio" Target="../media/media21.m4a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2.m4a"/><Relationship Id="rId1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3.m4a"/><Relationship Id="rId1" Type="http://schemas.openxmlformats.org/officeDocument/2006/relationships/audio" Target="../media/media23.m4a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4.m4a"/><Relationship Id="rId1" Type="http://schemas.openxmlformats.org/officeDocument/2006/relationships/audio" Target="../media/media24.m4a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5.m4a"/><Relationship Id="rId1" Type="http://schemas.openxmlformats.org/officeDocument/2006/relationships/audio" Target="../media/media25.m4a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6.m4a"/><Relationship Id="rId1" Type="http://schemas.openxmlformats.org/officeDocument/2006/relationships/audio" Target="../media/media26.m4a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7.m4a"/><Relationship Id="rId1" Type="http://schemas.openxmlformats.org/officeDocument/2006/relationships/audio" Target="../media/media27.m4a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8.m4a"/><Relationship Id="rId1" Type="http://schemas.openxmlformats.org/officeDocument/2006/relationships/audio" Target="../media/media28.m4a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99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Coping with change</a:t>
            </a:r>
          </a:p>
        </p:txBody>
      </p:sp>
      <p:sp>
        <p:nvSpPr>
          <p:cNvPr id="100" name="Content Placeholder 4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Change is inevitable in all large software projects</a:t>
            </a:r>
            <a:r>
              <a:rPr>
                <a:solidFill>
                  <a:srgbClr val="46424D"/>
                </a:solidFill>
              </a:rPr>
              <a:t>.</a:t>
            </a:r>
            <a:endParaRPr>
              <a:solidFill>
                <a:srgbClr val="46424D"/>
              </a:solidFill>
            </a:endParaRPr>
          </a:p>
          <a:p>
            <a:pPr marL="742950" lvl="1" indent="-285750">
              <a:spcBef>
                <a:spcPts val="300"/>
              </a:spcBef>
              <a:defRPr sz="2000"/>
            </a:pPr>
            <a:r>
              <a:t>Business changes lead to new and changed system requirements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New technologies open up new possibilities for improving implementations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Changing platforms require application changes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Change leads to rework</a:t>
            </a:r>
            <a:r>
              <a:rPr>
                <a:solidFill>
                  <a:srgbClr val="46424D"/>
                </a:solidFill>
              </a:rPr>
              <a:t> so the costs of change include both rework (e.g. re-analysing requirements) as well as the costs of implementing new functionality</a:t>
            </a:r>
            <a:endParaRPr>
              <a:solidFill>
                <a:srgbClr val="46424D"/>
              </a:solidFill>
            </a:endParaRPr>
          </a:p>
        </p:txBody>
      </p:sp>
      <p:sp>
        <p:nvSpPr>
          <p:cNvPr id="101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02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205665" fill="hold"/>
                                        <p:tgtEl>
                                          <p:spTgt spid="1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0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55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Incremental delivery </a:t>
            </a:r>
          </a:p>
        </p:txBody>
      </p:sp>
      <p:pic>
        <p:nvPicPr>
          <p:cNvPr id="156" name="Picture 3" descr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2353036"/>
            <a:ext cx="8172017" cy="276724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7" name="Slide Number Placeholder 6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58" name="音频录音.m4a" descr="音频录音.m4a"/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85667" fill="hold"/>
                                        <p:tgtEl>
                                          <p:spTgt spid="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5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61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Incremental delivery advantages</a:t>
            </a:r>
          </a:p>
        </p:txBody>
      </p:sp>
      <p:sp>
        <p:nvSpPr>
          <p:cNvPr id="162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Customer value can be delivered with each increment so </a:t>
            </a:r>
            <a:r>
              <a:rPr>
                <a:solidFill>
                  <a:srgbClr val="FF0000"/>
                </a:solidFill>
              </a:rPr>
              <a:t>system functionality is available earlier</a:t>
            </a:r>
            <a:r>
              <a:t>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Early increments act as a prototype </a:t>
            </a:r>
            <a:r>
              <a:rPr>
                <a:solidFill>
                  <a:srgbClr val="46424D"/>
                </a:solidFill>
              </a:rPr>
              <a:t>to help elicit requirements for later increments.</a:t>
            </a:r>
            <a:endParaRPr>
              <a:solidFill>
                <a:srgbClr val="46424D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t>Lower risk </a:t>
            </a:r>
            <a:r>
              <a:rPr>
                <a:solidFill>
                  <a:srgbClr val="46424D"/>
                </a:solidFill>
              </a:rPr>
              <a:t>of overall project failure.</a:t>
            </a:r>
            <a:endParaRPr>
              <a:solidFill>
                <a:srgbClr val="46424D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t>The highest priority system </a:t>
            </a:r>
            <a:r>
              <a:rPr>
                <a:solidFill>
                  <a:srgbClr val="46424D"/>
                </a:solidFill>
              </a:rPr>
              <a:t>services tend to receive the most testing.</a:t>
            </a:r>
            <a:endParaRPr>
              <a:solidFill>
                <a:srgbClr val="46424D"/>
              </a:solidFill>
            </a:endParaRPr>
          </a:p>
        </p:txBody>
      </p:sp>
      <p:sp>
        <p:nvSpPr>
          <p:cNvPr id="163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64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68998" fill="hold"/>
                                        <p:tgtEl>
                                          <p:spTgt spid="1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6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Footer Placeholder 4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67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Incremental delivery problems</a:t>
            </a:r>
          </a:p>
        </p:txBody>
      </p:sp>
      <p:sp>
        <p:nvSpPr>
          <p:cNvPr id="168" name="Content Placeholder 2"/>
          <p:cNvSpPr txBox="1"/>
          <p:nvPr>
            <p:ph type="body" idx="1"/>
          </p:nvPr>
        </p:nvSpPr>
        <p:spPr>
          <a:xfrm>
            <a:off x="337799" y="1600200"/>
            <a:ext cx="8229601" cy="4525963"/>
          </a:xfrm>
          <a:prstGeom prst="rect">
            <a:avLst/>
          </a:prstGeom>
        </p:spPr>
        <p:txBody>
          <a:bodyPr/>
          <a:lstStyle/>
          <a:p>
            <a:r>
              <a:t>Most systems </a:t>
            </a:r>
            <a:r>
              <a:rPr>
                <a:solidFill>
                  <a:srgbClr val="FF0000"/>
                </a:solidFill>
              </a:rPr>
              <a:t>require a set of basic facilities that are used by different parts of the system. </a:t>
            </a:r>
            <a:endParaRPr>
              <a:solidFill>
                <a:srgbClr val="FF0000"/>
              </a:solidFill>
            </a:endParaRPr>
          </a:p>
          <a:p>
            <a:pPr marL="742950" lvl="1" indent="-285750">
              <a:spcBef>
                <a:spcPts val="300"/>
              </a:spcBef>
              <a:defRPr sz="2000"/>
            </a:pPr>
            <a:r>
              <a:t>As requirements are not defined in detail until an increment is to be implemented, it can be hard to identify common facilities that are needed by all increments. </a:t>
            </a:r>
          </a:p>
          <a:p>
            <a:r>
              <a:t>The essence of iterative processes is that the specification is developed in conjunction with the software. 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However, this </a:t>
            </a:r>
            <a:r>
              <a:rPr>
                <a:solidFill>
                  <a:srgbClr val="FF0000"/>
                </a:solidFill>
              </a:rPr>
              <a:t>conflicts</a:t>
            </a:r>
            <a:r>
              <a:t> with the procurement model of many organizations, where the complete system specification is part of the system development contract. </a:t>
            </a:r>
          </a:p>
        </p:txBody>
      </p:sp>
      <p:sp>
        <p:nvSpPr>
          <p:cNvPr id="169" name="Slide Number Placeholder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70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988998" fill="hold"/>
                                        <p:tgtEl>
                                          <p:spTgt spid="1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7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75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Boehm’s spiral model</a:t>
            </a:r>
          </a:p>
        </p:txBody>
      </p:sp>
      <p:sp>
        <p:nvSpPr>
          <p:cNvPr id="176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Process is represented as a spiral </a:t>
            </a:r>
            <a:r>
              <a:rPr>
                <a:solidFill>
                  <a:srgbClr val="46424D"/>
                </a:solidFill>
              </a:rPr>
              <a:t>rather than as a sequence of activities with backtracking.</a:t>
            </a:r>
            <a:endParaRPr>
              <a:solidFill>
                <a:srgbClr val="46424D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t>Each loop </a:t>
            </a:r>
            <a:r>
              <a:rPr>
                <a:solidFill>
                  <a:srgbClr val="46424D"/>
                </a:solidFill>
              </a:rPr>
              <a:t>in the spiral represents a phase in the process. </a:t>
            </a:r>
            <a:endParaRPr>
              <a:solidFill>
                <a:srgbClr val="46424D"/>
              </a:solidFill>
            </a:endParaRPr>
          </a:p>
          <a:p>
            <a:r>
              <a:t>No fixed phases such as specification or design - </a:t>
            </a:r>
            <a:r>
              <a:rPr>
                <a:solidFill>
                  <a:srgbClr val="FF0000"/>
                </a:solidFill>
              </a:rPr>
              <a:t>loops in the spiral are chosen depending on what is required.</a:t>
            </a:r>
            <a:endParaRPr>
              <a:solidFill>
                <a:srgbClr val="FF0000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t>Risks are explicitly assessed </a:t>
            </a:r>
            <a:r>
              <a:rPr>
                <a:solidFill>
                  <a:srgbClr val="46424D"/>
                </a:solidFill>
              </a:rPr>
              <a:t>and resolved throughout the process.</a:t>
            </a:r>
            <a:endParaRPr>
              <a:solidFill>
                <a:srgbClr val="46424D"/>
              </a:solidFill>
            </a:endParaRPr>
          </a:p>
        </p:txBody>
      </p:sp>
      <p:sp>
        <p:nvSpPr>
          <p:cNvPr id="177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78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870680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7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81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Boehm’s spiral model of the software process </a:t>
            </a:r>
          </a:p>
        </p:txBody>
      </p:sp>
      <p:pic>
        <p:nvPicPr>
          <p:cNvPr id="182" name="Picture 3" descr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7470" y="1644649"/>
            <a:ext cx="6986170" cy="47533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3" name="Slide Number Placeholder 6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84" name="音频录音.m4a" descr="音频录音.m4a"/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265668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8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87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Spiral model sectors</a:t>
            </a:r>
          </a:p>
        </p:txBody>
      </p:sp>
      <p:sp>
        <p:nvSpPr>
          <p:cNvPr id="188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Objective setting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Specific objectives for the phase are identified.</a:t>
            </a:r>
          </a:p>
          <a:p>
            <a:r>
              <a:t>Risk assessment and reduction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Risks are assessed and activities put in place to reduce the key risks.</a:t>
            </a:r>
          </a:p>
          <a:p>
            <a:r>
              <a:t>Development and validation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A development model for the system is chosen  which can be any of the generic models.</a:t>
            </a:r>
          </a:p>
          <a:p>
            <a:r>
              <a:t>Planning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The project is reviewed and the next phase of the spiral is planned.</a:t>
            </a:r>
          </a:p>
        </p:txBody>
      </p:sp>
      <p:sp>
        <p:nvSpPr>
          <p:cNvPr id="189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90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1666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9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93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Spiral model usage</a:t>
            </a:r>
          </a:p>
        </p:txBody>
      </p:sp>
      <p:sp>
        <p:nvSpPr>
          <p:cNvPr id="194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Spiral model has been very influential in helping people think about iteration in software processes and introducing the risk-driven approach to development.</a:t>
            </a:r>
          </a:p>
          <a:p>
            <a:r>
              <a:t>In practice, however, the model is rarely used as published for practical software development.</a:t>
            </a:r>
          </a:p>
        </p:txBody>
      </p:sp>
      <p:sp>
        <p:nvSpPr>
          <p:cNvPr id="195" name="Slide Number Placeholder 4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96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77346" fill="hold"/>
                                        <p:tgtEl>
                                          <p:spTgt spid="1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9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99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The Rational Unified Process</a:t>
            </a:r>
          </a:p>
        </p:txBody>
      </p:sp>
      <p:sp>
        <p:nvSpPr>
          <p:cNvPr id="200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A modern generic process derived from the work on the UML and associated process.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Brings together aspects of the 3 generic process models </a:t>
            </a:r>
            <a:r>
              <a:rPr>
                <a:solidFill>
                  <a:srgbClr val="46424D"/>
                </a:solidFill>
              </a:rPr>
              <a:t>discussed previously.</a:t>
            </a:r>
            <a:endParaRPr>
              <a:solidFill>
                <a:srgbClr val="46424D"/>
              </a:solidFill>
            </a:endParaRPr>
          </a:p>
          <a:p>
            <a:r>
              <a:t>Normally described from 3 perspectives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A dynamic perspective that shows phases over time;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A static perspective that shows process activities;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A practive perspective that suggests good practice.</a:t>
            </a:r>
          </a:p>
        </p:txBody>
      </p:sp>
      <p:sp>
        <p:nvSpPr>
          <p:cNvPr id="201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02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319002" fill="hold"/>
                                        <p:tgtEl>
                                          <p:spTgt spid="2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0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05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Phases in the Rational Unified Process </a:t>
            </a:r>
          </a:p>
        </p:txBody>
      </p:sp>
      <p:pic>
        <p:nvPicPr>
          <p:cNvPr id="206" name="Picture 3" descr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2775337"/>
            <a:ext cx="7968481" cy="18315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07" name="Slide Number Placeholder 6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08" name="音频录音.m4a" descr="音频录音.m4a"/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23990" fill="hold"/>
                                        <p:tgtEl>
                                          <p:spTgt spid="2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0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11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RUP phases</a:t>
            </a:r>
          </a:p>
        </p:txBody>
      </p:sp>
      <p:sp>
        <p:nvSpPr>
          <p:cNvPr id="212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Inception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Establish the business case for the system.</a:t>
            </a:r>
          </a:p>
          <a:p>
            <a:r>
              <a:t>Elaboration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Develop an understanding of the problem domain and the system architecture.</a:t>
            </a:r>
          </a:p>
          <a:p>
            <a:r>
              <a:t>Construction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System design, programming and testing.</a:t>
            </a:r>
          </a:p>
          <a:p>
            <a:r>
              <a:t>Transition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Deploy the system in its operating environment.</a:t>
            </a:r>
          </a:p>
        </p:txBody>
      </p:sp>
      <p:sp>
        <p:nvSpPr>
          <p:cNvPr id="213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14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69002" fill="hold"/>
                                        <p:tgtEl>
                                          <p:spTgt spid="2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ooter Placeholder 4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05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Reducing the costs of rework</a:t>
            </a:r>
          </a:p>
        </p:txBody>
      </p:sp>
      <p:sp>
        <p:nvSpPr>
          <p:cNvPr id="106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Change avoidance</a:t>
            </a:r>
            <a:r>
              <a:rPr>
                <a:solidFill>
                  <a:srgbClr val="46424D"/>
                </a:solidFill>
              </a:rPr>
              <a:t>, where the software process includes activities that can anticipate possible changes before significant rework is required. </a:t>
            </a:r>
            <a:endParaRPr>
              <a:solidFill>
                <a:srgbClr val="46424D"/>
              </a:solidFill>
            </a:endParaRPr>
          </a:p>
          <a:p>
            <a:pPr marL="742950" lvl="1" indent="-285750">
              <a:spcBef>
                <a:spcPts val="300"/>
              </a:spcBef>
              <a:defRPr sz="2000"/>
            </a:pPr>
            <a:r>
              <a:t>For example, a prototype system may be developed to show some key features of the system to customers. 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Change tolerance</a:t>
            </a:r>
            <a:r>
              <a:rPr>
                <a:solidFill>
                  <a:srgbClr val="46424D"/>
                </a:solidFill>
              </a:rPr>
              <a:t>, where the process is designed so that changes can be accommodated at relatively low cost.</a:t>
            </a:r>
            <a:endParaRPr>
              <a:solidFill>
                <a:srgbClr val="46424D"/>
              </a:solidFill>
            </a:endParaRPr>
          </a:p>
          <a:p>
            <a:pPr marL="742950" lvl="1" indent="-285750">
              <a:spcBef>
                <a:spcPts val="300"/>
              </a:spcBef>
              <a:defRPr sz="2000"/>
            </a:pPr>
            <a:r>
              <a:t>This normally involves some form of incremental development. Proposed changes may be implemented in increments that have not yet been developed. If this is impossible, then only a single increment (a small part of the system) may have be altered to incorporate the change.</a:t>
            </a:r>
          </a:p>
        </p:txBody>
      </p:sp>
      <p:sp>
        <p:nvSpPr>
          <p:cNvPr id="107" name="Slide Number Placeholder 3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08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268997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0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17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RUP iteration</a:t>
            </a:r>
          </a:p>
        </p:txBody>
      </p:sp>
      <p:sp>
        <p:nvSpPr>
          <p:cNvPr id="218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In-phase iteration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Each phase is iterative with results developed incrementally.</a:t>
            </a:r>
          </a:p>
          <a:p>
            <a:r>
              <a:t>Cross-phase iteration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As shown by the loop in the RUP model, the whole set of phases may be enacted incrementally.</a:t>
            </a:r>
          </a:p>
        </p:txBody>
      </p:sp>
      <p:sp>
        <p:nvSpPr>
          <p:cNvPr id="219" name="Slide Number Placeholder 4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20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85668" fill="hold"/>
                                        <p:tgtEl>
                                          <p:spTgt spid="2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20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页脚占位符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23" name="标题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Phases in the Rational Unified Process </a:t>
            </a:r>
          </a:p>
        </p:txBody>
      </p:sp>
      <p:sp>
        <p:nvSpPr>
          <p:cNvPr id="224" name="内容占位符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225" name="幻灯片编号占位符 4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26" name="Picture 6" descr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198" y="1600200"/>
            <a:ext cx="8310951" cy="452596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27" name="音频录音.m4a" descr="音频录音.m4a"/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799002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2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30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Static workflows in the Rational Unified Process</a:t>
            </a:r>
          </a:p>
        </p:txBody>
      </p:sp>
      <p:graphicFrame>
        <p:nvGraphicFramePr>
          <p:cNvPr id="231" name="Table 11"/>
          <p:cNvGraphicFramePr/>
          <p:nvPr/>
        </p:nvGraphicFramePr>
        <p:xfrm>
          <a:off x="861369" y="1837356"/>
          <a:ext cx="7367218" cy="4215113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2327377"/>
                <a:gridCol w="5039841"/>
              </a:tblGrid>
              <a:tr h="465474">
                <a:tc>
                  <a:txBody>
                    <a:bodyPr/>
                    <a:lstStyle/>
                    <a:p>
                      <a:pPr algn="just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Workflow</a:t>
                      </a:r>
                      <a:endParaRPr sz="1600" b="1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73025" marR="73025" marT="73025" marB="73025" anchor="t" anchorCtr="0" horzOverflow="overflow">
                    <a:lnL>
                      <a:solidFill>
                        <a:srgbClr val="4A7EBB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600" b="1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73025" marR="73025" marT="73025" marB="73025" anchor="t" anchorCtr="0" horzOverflow="overflow">
                    <a:lnR>
                      <a:solidFill>
                        <a:srgbClr val="4A7EBB"/>
                      </a:solidFill>
                    </a:lnR>
                  </a:tcPr>
                </a:tc>
              </a:tr>
              <a:tr h="614165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Business modelling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The business processes are modelled using business use cases.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</a:tr>
              <a:tr h="872761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Requirements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Actors who interact with the system are identified and use cases are developed to model the system requirements.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>
                    <a:noFill/>
                  </a:tcPr>
                </a:tc>
              </a:tr>
              <a:tr h="872761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Analysis and design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A design model is created and documented using architectural models, component models, object models and sequence models.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</a:tr>
              <a:tr h="1389952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Implementation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The components in the system are implemented and structured into implementation sub-systems. Automatic code generation from design models helps accelerate this process.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>
                    <a:noFill/>
                  </a:tcPr>
                </a:tc>
              </a:tr>
            </a:tbl>
          </a:graphicData>
        </a:graphic>
      </p:graphicFrame>
      <p:sp>
        <p:nvSpPr>
          <p:cNvPr id="232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33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20657" fill="hold"/>
                                        <p:tgtEl>
                                          <p:spTgt spid="2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3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36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Static workflows in the Rational Unified Process</a:t>
            </a:r>
          </a:p>
        </p:txBody>
      </p:sp>
      <p:graphicFrame>
        <p:nvGraphicFramePr>
          <p:cNvPr id="237" name="Content Placeholder 3"/>
          <p:cNvGraphicFramePr/>
          <p:nvPr/>
        </p:nvGraphicFramePr>
        <p:xfrm>
          <a:off x="457200" y="2005500"/>
          <a:ext cx="8229600" cy="2225041"/>
        </p:xfrm>
        <a:graphic>
          <a:graphicData uri="http://schemas.openxmlformats.org/drawingml/2006/table">
            <a:tbl>
              <a:tblPr firstRow="1">
                <a:tableStyleId>{4C3C2611-4C71-4FC5-86AE-919BDF0F9419}</a:tableStyleId>
              </a:tblPr>
              <a:tblGrid>
                <a:gridCol w="2231616"/>
                <a:gridCol w="5997984"/>
              </a:tblGrid>
              <a:tr h="370840"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Workflow</a:t>
                      </a:r>
                      <a:endParaRPr sz="1600" b="1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0" marR="45720" anchor="t" anchorCtr="0" horzOverflow="overflow">
                    <a:lnL>
                      <a:solidFill>
                        <a:srgbClr val="4A7EBB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600"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600" b="1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720" marR="45720" anchor="t" anchorCtr="0" horzOverflow="overflow">
                    <a:lnR>
                      <a:solidFill>
                        <a:srgbClr val="4A7EBB"/>
                      </a:solidFill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Testing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Testing is an iterative process that is carried out in conjunction with implementation. System testing follows the completion of the implementation.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Deployment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A product release is created, distributed to users and installed in their workplace.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Configuration and change management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This supporting workflow managed changes to the system (see Chapter 25).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Project management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This supporting workflow manages the system development (see Chapters 22 and 23).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Environment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This workflow is concerned with making appropriate software tools available to the software development team.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  <p:sp>
        <p:nvSpPr>
          <p:cNvPr id="238" name="Slide Number Placeholder 6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39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15668" fill="hold"/>
                                        <p:tgtEl>
                                          <p:spTgt spid="2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39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42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RUP good practice</a:t>
            </a:r>
          </a:p>
        </p:txBody>
      </p:sp>
      <p:sp>
        <p:nvSpPr>
          <p:cNvPr id="243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Develop software iteratively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Plan increments based on customer priorities and deliver highest priority increments first.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Manage requirements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Explicitly document customer requirements and keep track of changes to these requirements.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Use component-based architectures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Organize the system architecture as a set of reusable components.</a:t>
            </a:r>
          </a:p>
        </p:txBody>
      </p:sp>
      <p:sp>
        <p:nvSpPr>
          <p:cNvPr id="244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45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37324" fill="hold"/>
                                        <p:tgtEl>
                                          <p:spTgt spid="2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4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48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RUP good practice</a:t>
            </a:r>
          </a:p>
        </p:txBody>
      </p:sp>
      <p:sp>
        <p:nvSpPr>
          <p:cNvPr id="249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Visually model software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Use graphical UML models to present static and dynamic views of the software.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Verify software quality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Ensure that the software meet’s organizational quality standards.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Control changes to software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Manage software changes using a change management system and configuration management tools.</a:t>
            </a:r>
          </a:p>
        </p:txBody>
      </p:sp>
      <p:sp>
        <p:nvSpPr>
          <p:cNvPr id="250" name="Slide Number Placeholder 4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51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75668" fill="hold"/>
                                        <p:tgtEl>
                                          <p:spTgt spid="2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51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54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Key points</a:t>
            </a:r>
          </a:p>
        </p:txBody>
      </p:sp>
      <p:sp>
        <p:nvSpPr>
          <p:cNvPr id="255" name="Content Placeholder 4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Software processes are the activities involved in producing a software system. Software process models are abstract representations of these processes.</a:t>
            </a:r>
          </a:p>
          <a:p>
            <a:r>
              <a:t>General process models describe the organization of software processes. Examples of these general models include the ‘waterfall’ model,  incremental development, and reuse-oriented development.</a:t>
            </a:r>
          </a:p>
        </p:txBody>
      </p:sp>
      <p:sp>
        <p:nvSpPr>
          <p:cNvPr id="256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57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79002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57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Footer Placeholder 4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60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Key points</a:t>
            </a:r>
          </a:p>
        </p:txBody>
      </p:sp>
      <p:sp>
        <p:nvSpPr>
          <p:cNvPr id="261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Requirements engineering is the process of developing a software specification.</a:t>
            </a:r>
          </a:p>
          <a:p>
            <a:r>
              <a:t>Design and implementation processes are concerned with transforming a requirements specification into an executable software system. </a:t>
            </a:r>
          </a:p>
          <a:p>
            <a:r>
              <a:t>Software validation is the process of checking that the system conforms to its specification and that it meets the real needs of the users of the system.</a:t>
            </a:r>
          </a:p>
          <a:p>
            <a:r>
              <a:t>Software evolution takes place when you change existing software systems to meet new requirements. The software must evolve to remain useful.</a:t>
            </a:r>
          </a:p>
        </p:txBody>
      </p:sp>
      <p:sp>
        <p:nvSpPr>
          <p:cNvPr id="262" name="Slide Number Placeholder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63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29002" fill="hold"/>
                                        <p:tgtEl>
                                          <p:spTgt spid="2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6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266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Key points</a:t>
            </a:r>
          </a:p>
        </p:txBody>
      </p:sp>
      <p:sp>
        <p:nvSpPr>
          <p:cNvPr id="267" name="Content Placeholder 4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Processes should include activities to cope with change. This may involve a prototyping phase that helps avoid poor decisions on requirements and design. </a:t>
            </a:r>
          </a:p>
          <a:p>
            <a:r>
              <a:t>Processes may be structured for iterative development and delivery so that changes may be made without disrupting the system as a whole.</a:t>
            </a:r>
          </a:p>
          <a:p>
            <a:r>
              <a:t>The Rational Unified Process is a modern generic process model that is organized into phases (inception, elaboration, construction and transition) but separates activities (requirements, analysis and design, etc.) from these phases.</a:t>
            </a:r>
          </a:p>
        </p:txBody>
      </p:sp>
      <p:sp>
        <p:nvSpPr>
          <p:cNvPr id="268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69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77346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26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11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Software prototyping</a:t>
            </a:r>
          </a:p>
        </p:txBody>
      </p:sp>
      <p:sp>
        <p:nvSpPr>
          <p:cNvPr id="112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A prototype </a:t>
            </a:r>
            <a:r>
              <a:rPr>
                <a:solidFill>
                  <a:srgbClr val="46424D"/>
                </a:solidFill>
              </a:rPr>
              <a:t>is an initial version of a system used to demonstrate concepts and try out design options.</a:t>
            </a:r>
            <a:endParaRPr>
              <a:solidFill>
                <a:srgbClr val="46424D"/>
              </a:solidFill>
            </a:endParaRPr>
          </a:p>
          <a:p>
            <a:r>
              <a:t>A prototype </a:t>
            </a:r>
            <a:r>
              <a:rPr>
                <a:solidFill>
                  <a:srgbClr val="FF0000"/>
                </a:solidFill>
              </a:rPr>
              <a:t>can be used in</a:t>
            </a:r>
            <a:r>
              <a:t>:</a:t>
            </a:r>
          </a:p>
          <a:p>
            <a:pPr marL="742950" lvl="1" indent="-285750">
              <a:spcBef>
                <a:spcPts val="300"/>
              </a:spcBef>
              <a:defRPr sz="2000">
                <a:solidFill>
                  <a:srgbClr val="FF0000"/>
                </a:solidFill>
              </a:defRPr>
            </a:pPr>
            <a:r>
              <a:t>The requirements engineering process </a:t>
            </a:r>
            <a:r>
              <a:rPr>
                <a:solidFill>
                  <a:srgbClr val="46424D"/>
                </a:solidFill>
              </a:rPr>
              <a:t>to help with requirements elicitation and validation;</a:t>
            </a:r>
            <a:endParaRPr>
              <a:solidFill>
                <a:srgbClr val="46424D"/>
              </a:solidFill>
            </a:endParaRPr>
          </a:p>
          <a:p>
            <a:pPr marL="742950" lvl="1" indent="-285750">
              <a:spcBef>
                <a:spcPts val="300"/>
              </a:spcBef>
              <a:defRPr sz="2000">
                <a:solidFill>
                  <a:srgbClr val="FF0000"/>
                </a:solidFill>
              </a:defRPr>
            </a:pPr>
            <a:r>
              <a:t>In design processes </a:t>
            </a:r>
            <a:r>
              <a:rPr>
                <a:solidFill>
                  <a:srgbClr val="46424D"/>
                </a:solidFill>
              </a:rPr>
              <a:t>to explore options and develop a UI design;</a:t>
            </a:r>
            <a:endParaRPr>
              <a:solidFill>
                <a:srgbClr val="46424D"/>
              </a:solidFill>
            </a:endParaRPr>
          </a:p>
          <a:p>
            <a:pPr marL="742950" lvl="1" indent="-285750">
              <a:spcBef>
                <a:spcPts val="300"/>
              </a:spcBef>
              <a:defRPr sz="2000">
                <a:solidFill>
                  <a:srgbClr val="FF0000"/>
                </a:solidFill>
              </a:defRPr>
            </a:pPr>
            <a:r>
              <a:t>In the testing process </a:t>
            </a:r>
            <a:r>
              <a:rPr>
                <a:solidFill>
                  <a:srgbClr val="46424D"/>
                </a:solidFill>
              </a:rPr>
              <a:t>to run back-to-back tests.</a:t>
            </a:r>
            <a:endParaRPr>
              <a:solidFill>
                <a:srgbClr val="46424D"/>
              </a:solidFill>
            </a:endParaRPr>
          </a:p>
        </p:txBody>
      </p:sp>
      <p:sp>
        <p:nvSpPr>
          <p:cNvPr id="113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14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99000" fill="hold"/>
                                        <p:tgtEl>
                                          <p:spTgt spid="1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19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Benefits of prototyping</a:t>
            </a:r>
          </a:p>
        </p:txBody>
      </p:sp>
      <p:sp>
        <p:nvSpPr>
          <p:cNvPr id="120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Improved system usability.</a:t>
            </a:r>
          </a:p>
          <a:p>
            <a:r>
              <a:t>A closer match to users’ real needs.</a:t>
            </a:r>
          </a:p>
          <a:p>
            <a:r>
              <a:t>Improved design quality.</a:t>
            </a:r>
          </a:p>
          <a:p>
            <a:r>
              <a:t>Improved maintainability.</a:t>
            </a:r>
          </a:p>
          <a:p>
            <a:r>
              <a:t>Reduced development effort.</a:t>
            </a:r>
          </a:p>
        </p:txBody>
      </p:sp>
      <p:sp>
        <p:nvSpPr>
          <p:cNvPr id="121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22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54015" fill="hold"/>
                                        <p:tgtEl>
                                          <p:spTgt spid="1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25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The process of prototype development</a:t>
            </a:r>
            <a:br/>
          </a:p>
        </p:txBody>
      </p:sp>
      <p:pic>
        <p:nvPicPr>
          <p:cNvPr id="126" name="Picture 3" descr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0574" y="2608352"/>
            <a:ext cx="7627165" cy="216292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27" name="Slide Number Placeholder 6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28" name="音频录音.m4a" descr="音频录音.m4a"/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15667" fill="hold"/>
                                        <p:tgtEl>
                                          <p:spTgt spid="1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2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31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Prototype development</a:t>
            </a:r>
          </a:p>
        </p:txBody>
      </p:sp>
      <p:sp>
        <p:nvSpPr>
          <p:cNvPr id="132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May be </a:t>
            </a:r>
            <a:r>
              <a:rPr>
                <a:solidFill>
                  <a:srgbClr val="FF0000"/>
                </a:solidFill>
              </a:rPr>
              <a:t>based on rapid prototyping languages or tools</a:t>
            </a:r>
            <a:endParaRPr>
              <a:solidFill>
                <a:srgbClr val="FF0000"/>
              </a:solidFill>
            </a:endParaRPr>
          </a:p>
          <a:p>
            <a:r>
              <a:t>May involve leaving out functionality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Prototype should focus on areas of the product that are not well-understood;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Error checking and recovery may not be included in the prototype;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Focus on functional rather than non-functional requirements such as reliability and security</a:t>
            </a:r>
          </a:p>
        </p:txBody>
      </p:sp>
      <p:sp>
        <p:nvSpPr>
          <p:cNvPr id="133" name="Slide Number Placeholder 4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34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12335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37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Throw-away prototypes</a:t>
            </a:r>
          </a:p>
        </p:txBody>
      </p:sp>
      <p:sp>
        <p:nvSpPr>
          <p:cNvPr id="138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Prototypes should be discarded </a:t>
            </a:r>
            <a:r>
              <a:rPr>
                <a:solidFill>
                  <a:srgbClr val="46424D"/>
                </a:solidFill>
              </a:rPr>
              <a:t>after development as they are not a good basis for a production system:</a:t>
            </a:r>
            <a:endParaRPr>
              <a:solidFill>
                <a:srgbClr val="46424D"/>
              </a:solidFill>
            </a:endParaRPr>
          </a:p>
          <a:p>
            <a:pPr marL="742950" lvl="1" indent="-285750">
              <a:spcBef>
                <a:spcPts val="300"/>
              </a:spcBef>
              <a:defRPr sz="2000"/>
            </a:pPr>
            <a:r>
              <a:t>It may be impossible to tune the system to meet non-functional requirements;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Prototypes are normally undocumented;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The prototype structure is usually degraded through rapid change;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The prototype probably will not meet normal organisational quality standards.</a:t>
            </a:r>
          </a:p>
        </p:txBody>
      </p:sp>
      <p:sp>
        <p:nvSpPr>
          <p:cNvPr id="139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40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20677" fill="hold"/>
                                        <p:tgtEl>
                                          <p:spTgt spid="1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4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43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Incremental delivery</a:t>
            </a:r>
          </a:p>
        </p:txBody>
      </p:sp>
      <p:sp>
        <p:nvSpPr>
          <p:cNvPr id="144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Rather than deliver the system as a single delivery, </a:t>
            </a:r>
            <a:r>
              <a:rPr>
                <a:solidFill>
                  <a:srgbClr val="FF0000"/>
                </a:solidFill>
              </a:rPr>
              <a:t>the development and delivery is broken down into increments</a:t>
            </a:r>
            <a:r>
              <a:t> with each increment delivering part of the required functionality.</a:t>
            </a:r>
          </a:p>
          <a:p>
            <a:r>
              <a:t>User requirements are prioritised and the highest priority requirements are included in early increments.</a:t>
            </a:r>
          </a:p>
          <a:p>
            <a:r>
              <a:t>Once the development of an increment is started, the requirements are frozen though requirements for later increments can continue to evolve.</a:t>
            </a:r>
          </a:p>
        </p:txBody>
      </p:sp>
      <p:sp>
        <p:nvSpPr>
          <p:cNvPr id="145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46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848999" fill="hold"/>
                                        <p:tgtEl>
                                          <p:spTgt spid="1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4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Chapter 2 Software Processes</a:t>
            </a:r>
          </a:p>
        </p:txBody>
      </p:sp>
      <p:sp>
        <p:nvSpPr>
          <p:cNvPr id="149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r>
              <a:t>Incremental development and delivery</a:t>
            </a:r>
          </a:p>
        </p:txBody>
      </p:sp>
      <p:sp>
        <p:nvSpPr>
          <p:cNvPr id="150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t>Incremental development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Develop the </a:t>
            </a:r>
            <a:r>
              <a:rPr>
                <a:solidFill>
                  <a:srgbClr val="FF0000"/>
                </a:solidFill>
              </a:rPr>
              <a:t>system in increments and evaluate each increment before proceeding to the development of the next increment</a:t>
            </a:r>
            <a:r>
              <a:t>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Normal approach used in agile methods;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Evaluation done by user/customer proxy.</a:t>
            </a:r>
          </a:p>
          <a:p>
            <a:r>
              <a:t>Incremental delivery</a:t>
            </a:r>
          </a:p>
          <a:p>
            <a:pPr marL="742950" lvl="1" indent="-285750">
              <a:spcBef>
                <a:spcPts val="300"/>
              </a:spcBef>
              <a:defRPr sz="2000">
                <a:solidFill>
                  <a:srgbClr val="FF0000"/>
                </a:solidFill>
              </a:defRPr>
            </a:pPr>
            <a:r>
              <a:t>Deploy an increment for use by end-users;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More realistic evaluation about practical use of software;</a:t>
            </a:r>
          </a:p>
          <a:p>
            <a:pPr marL="742950" lvl="1" indent="-285750">
              <a:spcBef>
                <a:spcPts val="300"/>
              </a:spcBef>
              <a:defRPr sz="2000"/>
            </a:pPr>
            <a:r>
              <a:t>Difficult to implement for replacement systems as increments have less functionality than the system being replaced.</a:t>
            </a:r>
          </a:p>
        </p:txBody>
      </p:sp>
      <p:sp>
        <p:nvSpPr>
          <p:cNvPr id="151" name="Slide Number Placeholder 4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152" name="音频录音.m4a" descr="音频录音.m4a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295639" fill="hold"/>
                                        <p:tgtEl>
                                          <p:spTgt spid="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vol="100000" numSld="1" showWhenStopped="0">
                <p:cTn id="7" fill="hold" display="0">
                  <p:stCondLst>
                    <p:cond delay="indefinite"/>
                  </p:stCondLst>
                </p:cTn>
                <p:tgtEl>
                  <p:spTgt spid="15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E9">
  <a:themeElements>
    <a:clrScheme name="SE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E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E9">
  <a:themeElements>
    <a:clrScheme name="SE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E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10220</Words>
  <Application>WPS Presentation</Application>
  <PresentationFormat/>
  <Paragraphs>334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1" baseType="lpstr">
      <vt:lpstr>Arial</vt:lpstr>
      <vt:lpstr>宋体</vt:lpstr>
      <vt:lpstr>Wingdings</vt:lpstr>
      <vt:lpstr>Calibri</vt:lpstr>
      <vt:lpstr>DejaVu Sans</vt:lpstr>
      <vt:lpstr>Arial</vt:lpstr>
      <vt:lpstr>Helvetica</vt:lpstr>
      <vt:lpstr>Pothana2000</vt:lpstr>
      <vt:lpstr>文泉驿微米黑</vt:lpstr>
      <vt:lpstr>微软雅黑</vt:lpstr>
      <vt:lpstr>宋体</vt:lpstr>
      <vt:lpstr>Arial Unicode MS</vt:lpstr>
      <vt:lpstr>SE9</vt:lpstr>
      <vt:lpstr>Coping with change</vt:lpstr>
      <vt:lpstr>Reducing the costs of rework</vt:lpstr>
      <vt:lpstr>Software prototyping</vt:lpstr>
      <vt:lpstr>Benefits of prototyping</vt:lpstr>
      <vt:lpstr>The process of prototype development </vt:lpstr>
      <vt:lpstr>Prototype development</vt:lpstr>
      <vt:lpstr>Throw-away prototypes</vt:lpstr>
      <vt:lpstr>Incremental delivery</vt:lpstr>
      <vt:lpstr>Incremental development and delivery</vt:lpstr>
      <vt:lpstr>Incremental delivery </vt:lpstr>
      <vt:lpstr>Incremental delivery advantages</vt:lpstr>
      <vt:lpstr>Incremental delivery problems</vt:lpstr>
      <vt:lpstr>Boehm’s spiral model</vt:lpstr>
      <vt:lpstr>Boehm’s spiral model of the software process </vt:lpstr>
      <vt:lpstr>Spiral model sectors</vt:lpstr>
      <vt:lpstr>Spiral model usage</vt:lpstr>
      <vt:lpstr>The Rational Unified Process</vt:lpstr>
      <vt:lpstr>Phases in the Rational Unified Process </vt:lpstr>
      <vt:lpstr>RUP phases</vt:lpstr>
      <vt:lpstr>RUP iteration</vt:lpstr>
      <vt:lpstr>Phases in the Rational Unified Process </vt:lpstr>
      <vt:lpstr>Static workflows in the Rational Unified Process</vt:lpstr>
      <vt:lpstr>Static workflows in the Rational Unified Process</vt:lpstr>
      <vt:lpstr>RUP good practice</vt:lpstr>
      <vt:lpstr>RUP good practice</vt:lpstr>
      <vt:lpstr>Key points</vt:lpstr>
      <vt:lpstr>Key points</vt:lpstr>
      <vt:lpstr>Key points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Coping with change</dc:title>
  <dc:creator/>
  <cp:lastModifiedBy>godlovesjonny</cp:lastModifiedBy>
  <cp:revision>1</cp:revision>
  <dcterms:created xsi:type="dcterms:W3CDTF">2020-02-27T03:51:00Z</dcterms:created>
  <dcterms:modified xsi:type="dcterms:W3CDTF">2020-02-27T03:51:00Z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1033-11.1.0.9080</vt:lpwstr>
  </property>
</Properties>
</file>